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62" r:id="rId5"/>
    <p:sldId id="259" r:id="rId6"/>
    <p:sldId id="261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696744" cy="355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3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8"/>
    </mc:Choice>
    <mc:Fallback xmlns="">
      <p:transition spd="slow" advTm="372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KET-16\Рабочий стол\ШОС БРИКС\лого_13.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99112"/>
            <a:ext cx="4636786" cy="32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7667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Компания «БУРИНТЕХ» - СПОНСОР пятого Международного форума </a:t>
            </a:r>
            <a:r>
              <a:rPr lang="ru-RU" sz="2000" dirty="0">
                <a:solidFill>
                  <a:srgbClr val="002060"/>
                </a:solidFill>
              </a:rPr>
              <a:t>"Большая химия"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58" y="1556792"/>
            <a:ext cx="6751489" cy="17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4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7"/>
    </mc:Choice>
    <mc:Fallback xmlns="">
      <p:transition spd="slow" advTm="739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25" y="188640"/>
            <a:ext cx="615668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3000" y="4365104"/>
            <a:ext cx="6313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столице Башкирии </a:t>
            </a:r>
            <a:r>
              <a:rPr lang="ru-RU" dirty="0" smtClean="0">
                <a:solidFill>
                  <a:srgbClr val="002060"/>
                </a:solidFill>
              </a:rPr>
              <a:t>прошел </a:t>
            </a:r>
            <a:r>
              <a:rPr lang="ru-RU" dirty="0">
                <a:solidFill>
                  <a:srgbClr val="002060"/>
                </a:solidFill>
              </a:rPr>
              <a:t>пятый Международный форум "Большая химия", который вместе с уже открывшейся накануне выставкой "Газ. Нефть. Технологии" </a:t>
            </a:r>
            <a:r>
              <a:rPr lang="ru-RU" dirty="0" smtClean="0">
                <a:solidFill>
                  <a:srgbClr val="002060"/>
                </a:solidFill>
              </a:rPr>
              <a:t>проходил </a:t>
            </a:r>
            <a:r>
              <a:rPr lang="ru-RU" dirty="0">
                <a:solidFill>
                  <a:srgbClr val="002060"/>
                </a:solidFill>
              </a:rPr>
              <a:t>в рамках председательства России в ШОС в 2014-2015 годах и объединении БРИКС в 2015 году.</a:t>
            </a:r>
          </a:p>
        </p:txBody>
      </p:sp>
    </p:spTree>
    <p:extLst>
      <p:ext uri="{BB962C8B-B14F-4D97-AF65-F5344CB8AC3E}">
        <p14:creationId xmlns:p14="http://schemas.microsoft.com/office/powerpoint/2010/main" val="25223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4"/>
    </mc:Choice>
    <mc:Fallback xmlns="">
      <p:transition spd="slow" advTm="1149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076" y="4293096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работе форума приняли участие заместитель председателя Правительства России Аркадий </a:t>
            </a:r>
            <a:r>
              <a:rPr lang="ru-RU" dirty="0" err="1">
                <a:solidFill>
                  <a:srgbClr val="002060"/>
                </a:solidFill>
              </a:rPr>
              <a:t>Дворкович</a:t>
            </a:r>
            <a:r>
              <a:rPr lang="ru-RU" dirty="0">
                <a:solidFill>
                  <a:srgbClr val="002060"/>
                </a:solidFill>
              </a:rPr>
              <a:t>, полномочный представитель Президента РФ в ПФО Михаил Бабич, глава Республики Башкортостан Рустэм Хамитов, </a:t>
            </a:r>
            <a:r>
              <a:rPr lang="ru-RU" dirty="0" err="1">
                <a:solidFill>
                  <a:srgbClr val="002060"/>
                </a:solidFill>
              </a:rPr>
              <a:t>врио</a:t>
            </a:r>
            <a:r>
              <a:rPr lang="ru-RU" dirty="0">
                <a:solidFill>
                  <a:srgbClr val="002060"/>
                </a:solidFill>
              </a:rPr>
              <a:t> Президента Республики Татарстан Рустам </a:t>
            </a:r>
            <a:r>
              <a:rPr lang="ru-RU" dirty="0" err="1">
                <a:solidFill>
                  <a:srgbClr val="002060"/>
                </a:solidFill>
              </a:rPr>
              <a:t>Минниханов</a:t>
            </a:r>
            <a:r>
              <a:rPr lang="ru-RU" dirty="0">
                <a:solidFill>
                  <a:srgbClr val="002060"/>
                </a:solidFill>
              </a:rPr>
              <a:t>, заместитель министра энергетики РФ Кирилл Молодцов, заместитель министра промышленности и торговли РФ Сергей </a:t>
            </a:r>
            <a:r>
              <a:rPr lang="ru-RU" dirty="0" err="1">
                <a:solidFill>
                  <a:srgbClr val="002060"/>
                </a:solidFill>
              </a:rPr>
              <a:t>Цыб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07844"/>
            <a:ext cx="6265614" cy="417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0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6"/>
    </mc:Choice>
    <mc:Fallback xmlns="">
      <p:transition spd="slow" advTm="2108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16" y="188640"/>
            <a:ext cx="6034087" cy="32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1779" y="3861048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Проведение ежегодных форумов «Большая химия» способствует динамичному развитию ряда предприятий химической промышленности Башкирии, считает Рустэм Хамитов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Также, по его словам, региону удалось собрать малый и средний бизнес в кластеры. «И это тоже результат наших обсуждений, внедрения в практику тех идей, которые разрабатывались на площадке форума», - добавил глава Башкирии. </a:t>
            </a:r>
          </a:p>
        </p:txBody>
      </p:sp>
    </p:spTree>
    <p:extLst>
      <p:ext uri="{BB962C8B-B14F-4D97-AF65-F5344CB8AC3E}">
        <p14:creationId xmlns:p14="http://schemas.microsoft.com/office/powerpoint/2010/main" val="29911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1"/>
    </mc:Choice>
    <mc:Fallback xmlns="">
      <p:transition spd="slow" advTm="1721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293096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"Планы </a:t>
            </a:r>
            <a:r>
              <a:rPr lang="ru-RU" dirty="0" err="1">
                <a:solidFill>
                  <a:srgbClr val="002060"/>
                </a:solidFill>
              </a:rPr>
              <a:t>импортозамещения</a:t>
            </a:r>
            <a:r>
              <a:rPr lang="ru-RU" dirty="0">
                <a:solidFill>
                  <a:srgbClr val="002060"/>
                </a:solidFill>
              </a:rPr>
              <a:t> составлены, основные позиции понятны, - отметил заместитель председателя правительства России Аркадий </a:t>
            </a:r>
            <a:r>
              <a:rPr lang="ru-RU" dirty="0" err="1">
                <a:solidFill>
                  <a:srgbClr val="002060"/>
                </a:solidFill>
              </a:rPr>
              <a:t>Дворкович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Настало время формировать конкретные проекты, консорциумы и определить инструменты государственной поддержки".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60648"/>
            <a:ext cx="5678401" cy="37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2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6"/>
    </mc:Choice>
    <mc:Fallback xmlns="">
      <p:transition spd="slow" advTm="1575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149080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В этом году в форуме "Большая химия" </a:t>
            </a:r>
            <a:r>
              <a:rPr lang="ru-RU" dirty="0" smtClean="0">
                <a:solidFill>
                  <a:srgbClr val="002060"/>
                </a:solidFill>
              </a:rPr>
              <a:t>приняли </a:t>
            </a:r>
            <a:r>
              <a:rPr lang="ru-RU" dirty="0">
                <a:solidFill>
                  <a:srgbClr val="002060"/>
                </a:solidFill>
              </a:rPr>
              <a:t>участие свыше 600 делегатов: руководители ведущих компаний нефтегазохимического комплекса России, представители бизнес-ассоциаций и органов власти, эксперты и ученые, представители Ирана, Афганистана, Китая, Индии, а также Германии, Великобритании, Казахстана, Киргизии, Белоруссии и Венесуэлы.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562825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45"/>
    </mc:Choice>
    <mc:Fallback xmlns="">
      <p:transition spd="slow" advTm="179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718679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21 </a:t>
            </a:r>
            <a:r>
              <a:rPr lang="ru-RU" dirty="0">
                <a:solidFill>
                  <a:srgbClr val="002060"/>
                </a:solidFill>
              </a:rPr>
              <a:t>мая в рамках форума "Большая химия" руководители </a:t>
            </a:r>
            <a:r>
              <a:rPr lang="ru-RU" dirty="0" smtClean="0">
                <a:solidFill>
                  <a:srgbClr val="002060"/>
                </a:solidFill>
              </a:rPr>
              <a:t> компании «БУРИНТЕХ» </a:t>
            </a:r>
            <a:r>
              <a:rPr lang="ru-RU" dirty="0" smtClean="0">
                <a:solidFill>
                  <a:srgbClr val="002060"/>
                </a:solidFill>
              </a:rPr>
              <a:t>являлись </a:t>
            </a:r>
            <a:r>
              <a:rPr lang="ru-RU" dirty="0">
                <a:solidFill>
                  <a:srgbClr val="002060"/>
                </a:solidFill>
              </a:rPr>
              <a:t>участниками деловых приветственных мероприятий, официального открытия форума и пленарных </a:t>
            </a:r>
            <a:r>
              <a:rPr lang="ru-RU" dirty="0" smtClean="0">
                <a:solidFill>
                  <a:srgbClr val="002060"/>
                </a:solidFill>
              </a:rPr>
              <a:t>заседаний.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	22 </a:t>
            </a:r>
            <a:r>
              <a:rPr lang="ru-RU" dirty="0">
                <a:solidFill>
                  <a:srgbClr val="002060"/>
                </a:solidFill>
              </a:rPr>
              <a:t>мая сотрудники </a:t>
            </a:r>
            <a:r>
              <a:rPr lang="ru-RU" dirty="0" smtClean="0">
                <a:solidFill>
                  <a:srgbClr val="002060"/>
                </a:solidFill>
              </a:rPr>
              <a:t>«БУРИНТЕХ» приняли участие в Стратегической сессии «Перспективная </a:t>
            </a:r>
            <a:r>
              <a:rPr lang="ru-RU" dirty="0">
                <a:solidFill>
                  <a:srgbClr val="002060"/>
                </a:solidFill>
              </a:rPr>
              <a:t>химия»: сотрудничество стран БРИКС и ШОС в химической отрасли, а также в итоговом пленарном заседании, где была принята резолюция форума </a:t>
            </a:r>
            <a:r>
              <a:rPr lang="ru-RU" dirty="0" smtClean="0">
                <a:solidFill>
                  <a:srgbClr val="002060"/>
                </a:solidFill>
              </a:rPr>
              <a:t>и прошло закрытие «Большой Химии».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4398"/>
            <a:ext cx="5161608" cy="344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6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31"/>
    </mc:Choice>
    <mc:Fallback xmlns="">
      <p:transition spd="slow" advTm="2923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</TotalTime>
  <Words>253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market-16 Гафиатуллина А.</cp:lastModifiedBy>
  <cp:revision>14</cp:revision>
  <dcterms:modified xsi:type="dcterms:W3CDTF">2015-06-01T05:05:43Z</dcterms:modified>
</cp:coreProperties>
</file>